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3" r:id="rId1"/>
  </p:sldMasterIdLst>
  <p:sldIdLst>
    <p:sldId id="256" r:id="rId2"/>
    <p:sldId id="257" r:id="rId3"/>
    <p:sldId id="258" r:id="rId4"/>
    <p:sldId id="261" r:id="rId5"/>
    <p:sldId id="272" r:id="rId6"/>
    <p:sldId id="288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67" autoAdjust="0"/>
    <p:restoredTop sz="94660"/>
  </p:normalViewPr>
  <p:slideViewPr>
    <p:cSldViewPr snapToGrid="0">
      <p:cViewPr>
        <p:scale>
          <a:sx n="66" d="100"/>
          <a:sy n="66" d="100"/>
        </p:scale>
        <p:origin x="2136" y="1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505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528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08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0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511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88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98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820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9/13/17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17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9/13/17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032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15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AARSH </a:t>
            </a:r>
            <a:r>
              <a:rPr lang="en-US" dirty="0" smtClean="0"/>
              <a:t>SACHDEVA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332" y="279555"/>
            <a:ext cx="4462184" cy="9548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9943" y="3145225"/>
            <a:ext cx="99485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Macro Data Clustering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9118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 Process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 smtClean="0">
                <a:solidFill>
                  <a:schemeClr val="tx1"/>
                </a:solidFill>
              </a:rPr>
              <a:t>Group features into 6 categories to create the composite indicators. This required analysis of the economic interpretation of the variable itself.</a:t>
            </a:r>
          </a:p>
        </p:txBody>
      </p:sp>
    </p:spTree>
    <p:extLst>
      <p:ext uri="{BB962C8B-B14F-4D97-AF65-F5344CB8AC3E}">
        <p14:creationId xmlns:p14="http://schemas.microsoft.com/office/powerpoint/2010/main" val="210762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Features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ISM Manufacturing PMI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Michigan Consumer Sentiment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Barclays Credit Default Swaps 5Y and 10Y Spreads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10Y Bond Yield (</a:t>
            </a:r>
            <a:r>
              <a:rPr lang="en-US" dirty="0" err="1" smtClean="0">
                <a:solidFill>
                  <a:schemeClr val="tx1"/>
                </a:solidFill>
              </a:rPr>
              <a:t>detrended</a:t>
            </a:r>
            <a:r>
              <a:rPr lang="en-US" dirty="0" smtClean="0">
                <a:solidFill>
                  <a:schemeClr val="tx1"/>
                </a:solidFill>
              </a:rPr>
              <a:t>, multiplicative)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Fed Funds Futures Term Structure (estimated by quadratic regression coefficient on each date)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10Y/2Y Bond Yield Spread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Credit Managers Index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Loan Officers Survey (Average of collected surveys)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84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Features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Initial Jobless Claims (1</a:t>
            </a:r>
            <a:r>
              <a:rPr lang="en-US" baseline="30000" dirty="0" smtClean="0">
                <a:solidFill>
                  <a:schemeClr val="tx1"/>
                </a:solidFill>
              </a:rPr>
              <a:t>st</a:t>
            </a:r>
            <a:r>
              <a:rPr lang="en-US" dirty="0" smtClean="0">
                <a:solidFill>
                  <a:schemeClr val="tx1"/>
                </a:solidFill>
              </a:rPr>
              <a:t> order differencing with a 52 week lag)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US Leading Indicator (decomposed, additive)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Global Leading Indicator (decomposed, additive)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Baltic Dry Index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Manufacturing New Orders ex. Transportation (decomposed, multiplicative)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New Housing Units Started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Dow Jones Transportation Average (12M Change)</a:t>
            </a:r>
          </a:p>
          <a:p>
            <a:r>
              <a:rPr lang="en-US" dirty="0">
                <a:solidFill>
                  <a:schemeClr val="tx1"/>
                </a:solidFill>
              </a:rPr>
              <a:t>Commercial Loan </a:t>
            </a:r>
            <a:r>
              <a:rPr lang="en-US" dirty="0" smtClean="0">
                <a:solidFill>
                  <a:schemeClr val="tx1"/>
                </a:solidFill>
              </a:rPr>
              <a:t>Growth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99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Features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Railroad Freight Index (12M Change)</a:t>
            </a:r>
          </a:p>
          <a:p>
            <a:r>
              <a:rPr lang="en-US" dirty="0">
                <a:solidFill>
                  <a:schemeClr val="tx1"/>
                </a:solidFill>
              </a:rPr>
              <a:t>Global GDP (12M Change)</a:t>
            </a:r>
          </a:p>
          <a:p>
            <a:r>
              <a:rPr lang="en-US" dirty="0">
                <a:solidFill>
                  <a:schemeClr val="tx1"/>
                </a:solidFill>
              </a:rPr>
              <a:t>Moody’s BAA-AAA Spread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Barclay’s High Yield Spread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M2 Money (12M Change)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House Price Index (12M Change)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ISM Prices Index (12M Change)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Leading Indicators-Lagging Indicators Spread</a:t>
            </a:r>
          </a:p>
        </p:txBody>
      </p:sp>
    </p:spTree>
    <p:extLst>
      <p:ext uri="{BB962C8B-B14F-4D97-AF65-F5344CB8AC3E}">
        <p14:creationId xmlns:p14="http://schemas.microsoft.com/office/powerpoint/2010/main" val="23382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Coincident Features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Citi US Economic Surprise Index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Citi Global Economic Surprise Index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ISM Non-Manufacturing NMI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Retail Sales ex. Transportation (decomposed, multiplicative)</a:t>
            </a:r>
          </a:p>
        </p:txBody>
      </p:sp>
    </p:spTree>
    <p:extLst>
      <p:ext uri="{BB962C8B-B14F-4D97-AF65-F5344CB8AC3E}">
        <p14:creationId xmlns:p14="http://schemas.microsoft.com/office/powerpoint/2010/main" val="184024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Quant-Macro Features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Margin Debt Level (12M Change)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US to World (</a:t>
            </a:r>
            <a:r>
              <a:rPr lang="en-US" dirty="0" err="1" smtClean="0">
                <a:solidFill>
                  <a:schemeClr val="tx1"/>
                </a:solidFill>
              </a:rPr>
              <a:t>detrended</a:t>
            </a:r>
            <a:r>
              <a:rPr lang="en-US" dirty="0" smtClean="0">
                <a:solidFill>
                  <a:schemeClr val="tx1"/>
                </a:solidFill>
              </a:rPr>
              <a:t>, additive)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VIX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Small-Cap to Large-Cap Outperformance (12M Change)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SPX to MZM 1Y Rolling Correlation</a:t>
            </a:r>
          </a:p>
        </p:txBody>
      </p:sp>
    </p:spTree>
    <p:extLst>
      <p:ext uri="{BB962C8B-B14F-4D97-AF65-F5344CB8AC3E}">
        <p14:creationId xmlns:p14="http://schemas.microsoft.com/office/powerpoint/2010/main" val="101128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Inflation Features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Purchasing Power Index (12M Change)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Import Price Inflation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Capacity Utilization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USD to World Trade Weighted Index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Unit Labor Costs (12M Change, </a:t>
            </a:r>
            <a:r>
              <a:rPr lang="en-US" dirty="0" err="1" smtClean="0">
                <a:solidFill>
                  <a:schemeClr val="tx1"/>
                </a:solidFill>
              </a:rPr>
              <a:t>detrended</a:t>
            </a:r>
            <a:r>
              <a:rPr lang="en-US" dirty="0" smtClean="0">
                <a:solidFill>
                  <a:schemeClr val="tx1"/>
                </a:solidFill>
              </a:rPr>
              <a:t>, additive)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Wage Trend Index (12M Change)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WTI Oil Price (decomposed, multiplicative)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Breakeven 10Y Inflation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Commodity Price Index (decomposed, additive)</a:t>
            </a:r>
          </a:p>
        </p:txBody>
      </p:sp>
    </p:spTree>
    <p:extLst>
      <p:ext uri="{BB962C8B-B14F-4D97-AF65-F5344CB8AC3E}">
        <p14:creationId xmlns:p14="http://schemas.microsoft.com/office/powerpoint/2010/main" val="214097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Liquidity Features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Average Treasury Volume to Market Debt (</a:t>
            </a:r>
            <a:r>
              <a:rPr lang="en-US" dirty="0" err="1" smtClean="0">
                <a:solidFill>
                  <a:schemeClr val="tx1"/>
                </a:solidFill>
              </a:rPr>
              <a:t>detrended</a:t>
            </a:r>
            <a:r>
              <a:rPr lang="en-US" dirty="0" smtClean="0">
                <a:solidFill>
                  <a:schemeClr val="tx1"/>
                </a:solidFill>
              </a:rPr>
              <a:t>, multiplicative)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Citi US Market Liquidity</a:t>
            </a:r>
          </a:p>
        </p:txBody>
      </p:sp>
    </p:spTree>
    <p:extLst>
      <p:ext uri="{BB962C8B-B14F-4D97-AF65-F5344CB8AC3E}">
        <p14:creationId xmlns:p14="http://schemas.microsoft.com/office/powerpoint/2010/main" val="160071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 Process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 smtClean="0">
                <a:solidFill>
                  <a:schemeClr val="tx1"/>
                </a:solidFill>
              </a:rPr>
              <a:t>Once the normalized features had been grouped for the composite indicators, a simple average was taken for each date to create the composite indicator’s value</a:t>
            </a:r>
          </a:p>
        </p:txBody>
      </p:sp>
    </p:spTree>
    <p:extLst>
      <p:ext uri="{BB962C8B-B14F-4D97-AF65-F5344CB8AC3E}">
        <p14:creationId xmlns:p14="http://schemas.microsoft.com/office/powerpoint/2010/main" val="83712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Indicator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63" y="1937150"/>
            <a:ext cx="8761474" cy="4249577"/>
          </a:xfrm>
        </p:spPr>
      </p:pic>
    </p:spTree>
    <p:extLst>
      <p:ext uri="{BB962C8B-B14F-4D97-AF65-F5344CB8AC3E}">
        <p14:creationId xmlns:p14="http://schemas.microsoft.com/office/powerpoint/2010/main" val="161281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026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Overview</a:t>
            </a:r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Data Collection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Feature Engineering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Composite Indicators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Clustering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 smtClean="0"/>
              <a:t>Quantopian</a:t>
            </a:r>
            <a:r>
              <a:rPr lang="en-US" sz="2400" dirty="0" smtClean="0"/>
              <a:t> Strategies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Macro Based Selection</a:t>
            </a:r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Next </a:t>
            </a:r>
            <a:r>
              <a:rPr lang="en-US" sz="2400" dirty="0" smtClean="0"/>
              <a:t>Steps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1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Indicator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63" y="1937150"/>
            <a:ext cx="8395818" cy="414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8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Coincident Indicator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63" y="1937150"/>
            <a:ext cx="8412200" cy="414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5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Quant-Macro Indicator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63" y="1937149"/>
            <a:ext cx="8412200" cy="422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3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Inflation Indicator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62" y="1937148"/>
            <a:ext cx="8514927" cy="422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Liquidity Indicator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62" y="1937147"/>
            <a:ext cx="8395172" cy="422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2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9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Clusters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96" y="2966572"/>
            <a:ext cx="4190459" cy="2709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273" y="2966572"/>
            <a:ext cx="4044942" cy="2709348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I decided to go with 3 clusters</a:t>
            </a:r>
          </a:p>
        </p:txBody>
      </p:sp>
    </p:spTree>
    <p:extLst>
      <p:ext uri="{BB962C8B-B14F-4D97-AF65-F5344CB8AC3E}">
        <p14:creationId xmlns:p14="http://schemas.microsoft.com/office/powerpoint/2010/main" val="170819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Indicator Clustered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62" y="1937146"/>
            <a:ext cx="8338224" cy="422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5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Indicator Clustered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62" y="1937146"/>
            <a:ext cx="8395819" cy="432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4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Coincident Indicator Clustered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62" y="1937146"/>
            <a:ext cx="8418407" cy="432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6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Since business cycles are natural, repetitive parts of the economy, economic data in one time period should resemble something we’ve encountered in history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Eg</a:t>
            </a:r>
            <a:r>
              <a:rPr lang="en-US" dirty="0" smtClean="0">
                <a:solidFill>
                  <a:schemeClr val="tx1"/>
                </a:solidFill>
              </a:rPr>
              <a:t>: Data collected during recessions will most likely reveal low growth, low inflation, negative sentiment, high unemployment, etc.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An interesting investment strategy would be to compare current economic data to historical data and identify the investment strategies most likely to perform best given macroeconomic conditions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This project utilized approximately 66 different economic indicators to create 6 composite indicators that were then analyzed against historical data for clustering and strategy selection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 was inspired to pursue this project after coming across the idea in “Big Data and AI Strategies”, a paper published by J.P. Morgan in May 2017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0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Quant-Macro</a:t>
            </a:r>
            <a:r>
              <a:rPr lang="en-US" dirty="0" smtClean="0"/>
              <a:t> Indicator Clustered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62" y="1937146"/>
            <a:ext cx="8395819" cy="43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8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Inflation</a:t>
            </a:r>
            <a:r>
              <a:rPr lang="en-US" dirty="0" smtClean="0"/>
              <a:t> Indicator Clustered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62" y="1937146"/>
            <a:ext cx="8463745" cy="43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3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Liquidity</a:t>
            </a:r>
            <a:r>
              <a:rPr lang="en-US" dirty="0" smtClean="0"/>
              <a:t> Indicator Clustered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62" y="1937146"/>
            <a:ext cx="8744074" cy="441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Quantopian</a:t>
            </a:r>
            <a:r>
              <a:rPr lang="en-US" dirty="0" smtClean="0"/>
              <a:t> Strategies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Factor Smart Beta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62" y="1937146"/>
            <a:ext cx="8537691" cy="441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4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Equity Carry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62" y="1937147"/>
            <a:ext cx="8537691" cy="432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Equity Momentum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62" y="1937147"/>
            <a:ext cx="8537691" cy="42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Strategy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62" y="1937147"/>
            <a:ext cx="8537691" cy="434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2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Backtesting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Get my normalized composite indicators uploaded to </a:t>
            </a:r>
            <a:r>
              <a:rPr lang="en-US" dirty="0" err="1" smtClean="0">
                <a:solidFill>
                  <a:schemeClr val="tx1"/>
                </a:solidFill>
              </a:rPr>
              <a:t>Quantopian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(I’ve been having trouble with that)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For each month, calculate returns for all 4 strategies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Start a test where the strategy uses K-Nearest Neighbors to find the closest macro points in the past 10 years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Evaluate what strategies worked best during those historical time points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Invest in chosen strategies at the moment and see how returns play out based on this positioning</a:t>
            </a:r>
          </a:p>
        </p:txBody>
      </p:sp>
    </p:spTree>
    <p:extLst>
      <p:ext uri="{BB962C8B-B14F-4D97-AF65-F5344CB8AC3E}">
        <p14:creationId xmlns:p14="http://schemas.microsoft.com/office/powerpoint/2010/main" val="16701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3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 Indices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Most of the data was collected on a Bloomberg Terminal. Others were collected from publicly available website (OECD).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66 raw features were used in this project with some data beginning in mid-1920.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Raw economic data however, needs to be manipulated in order to be useful as an indicator. This is why feature engineering was so essential to this project.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9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 Process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Prior to clustering data or creating composite indicators, it’s important to make sure all the data is scaled.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Furthermore, when dealing with time series data, it’s often important to make the data stationary or at least </a:t>
            </a:r>
            <a:r>
              <a:rPr lang="en-US" dirty="0" err="1" smtClean="0">
                <a:solidFill>
                  <a:schemeClr val="tx1"/>
                </a:solidFill>
              </a:rPr>
              <a:t>detrend</a:t>
            </a:r>
            <a:r>
              <a:rPr lang="en-US" dirty="0" smtClean="0">
                <a:solidFill>
                  <a:schemeClr val="tx1"/>
                </a:solidFill>
              </a:rPr>
              <a:t> the data, so it can be useful for future prediction or classification purposes.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Careful thought must be given to each feature and the targeted result in order to create high quality indicators.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4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 Process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Understand what economic indicator is desired and what features must be used to produce that indicator</a:t>
            </a:r>
          </a:p>
          <a:p>
            <a:pPr marL="749808" lvl="1" indent="-457200"/>
            <a:r>
              <a:rPr lang="en-US" dirty="0" smtClean="0">
                <a:solidFill>
                  <a:schemeClr val="tx1"/>
                </a:solidFill>
              </a:rPr>
              <a:t>Often times, the indicator is a single feature itself. Other times, it must be calculated using multiple inputs. </a:t>
            </a:r>
          </a:p>
          <a:p>
            <a:pPr marL="749808" lvl="1" indent="-457200"/>
            <a:r>
              <a:rPr lang="en-US" dirty="0" err="1" smtClean="0">
                <a:solidFill>
                  <a:schemeClr val="tx1"/>
                </a:solidFill>
              </a:rPr>
              <a:t>Eg</a:t>
            </a:r>
            <a:r>
              <a:rPr lang="en-US" dirty="0" smtClean="0">
                <a:solidFill>
                  <a:schemeClr val="tx1"/>
                </a:solidFill>
              </a:rPr>
              <a:t>: An estimate of the term structure in Fed-Funds Futures requires regression analysis over different expiration dates (I used the coefficient attached to the quadratic term for every date).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94" y="3679846"/>
            <a:ext cx="4033012" cy="255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8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 Process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 smtClean="0">
                <a:solidFill>
                  <a:schemeClr val="tx1"/>
                </a:solidFill>
              </a:rPr>
              <a:t>Analyze the time series of the indicator and determine whether it needs to be made stationary, and if so, what the best method to do so is (differencing vs decomposition).</a:t>
            </a:r>
          </a:p>
          <a:p>
            <a:pPr marL="749808" lvl="1" indent="-457200"/>
            <a:r>
              <a:rPr lang="en-US" dirty="0" smtClean="0">
                <a:solidFill>
                  <a:schemeClr val="tx1"/>
                </a:solidFill>
              </a:rPr>
              <a:t>Note: it’s important to exercise careful judgement in this step, as it doesn’t always make sense to manipulate certain data. </a:t>
            </a:r>
            <a:r>
              <a:rPr lang="en-US" dirty="0" err="1" smtClean="0">
                <a:solidFill>
                  <a:schemeClr val="tx1"/>
                </a:solidFill>
              </a:rPr>
              <a:t>Eg</a:t>
            </a:r>
            <a:r>
              <a:rPr lang="en-US" dirty="0" smtClean="0">
                <a:solidFill>
                  <a:schemeClr val="tx1"/>
                </a:solidFill>
              </a:rPr>
              <a:t>: You wouldn’t want to </a:t>
            </a:r>
            <a:r>
              <a:rPr lang="en-US" dirty="0" err="1" smtClean="0">
                <a:solidFill>
                  <a:schemeClr val="tx1"/>
                </a:solidFill>
              </a:rPr>
              <a:t>detrend</a:t>
            </a:r>
            <a:r>
              <a:rPr lang="en-US" dirty="0" smtClean="0">
                <a:solidFill>
                  <a:schemeClr val="tx1"/>
                </a:solidFill>
              </a:rPr>
              <a:t> survey data, even if it isn’t stationary</a:t>
            </a:r>
          </a:p>
          <a:p>
            <a:pPr marL="749808" lvl="1" indent="-457200"/>
            <a:r>
              <a:rPr lang="en-US" dirty="0" smtClean="0">
                <a:solidFill>
                  <a:schemeClr val="tx1"/>
                </a:solidFill>
              </a:rPr>
              <a:t>Also important to only use one-sided decomposition to avoid look-ahead bias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232" y="3657600"/>
            <a:ext cx="3607756" cy="26051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1" y="3657600"/>
            <a:ext cx="4389121" cy="26051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1074" y="3291840"/>
            <a:ext cx="646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Retail Sales ex. Transportation Before and After Decomposition</a:t>
            </a:r>
          </a:p>
        </p:txBody>
      </p:sp>
    </p:spTree>
    <p:extLst>
      <p:ext uri="{BB962C8B-B14F-4D97-AF65-F5344CB8AC3E}">
        <p14:creationId xmlns:p14="http://schemas.microsoft.com/office/powerpoint/2010/main" val="12314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 Process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5"/>
          <a:stretch/>
        </p:blipFill>
        <p:spPr>
          <a:xfrm>
            <a:off x="-9" y="6350043"/>
            <a:ext cx="809183" cy="52224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 smtClean="0">
                <a:solidFill>
                  <a:schemeClr val="tx1"/>
                </a:solidFill>
              </a:rPr>
              <a:t>Normalize all variables, this is necessary for clustering and composite indicator creation</a:t>
            </a:r>
          </a:p>
          <a:p>
            <a:pPr marL="749808" lvl="1" indent="-457200"/>
            <a:r>
              <a:rPr lang="en-US" dirty="0" smtClean="0">
                <a:solidFill>
                  <a:schemeClr val="tx1"/>
                </a:solidFill>
              </a:rPr>
              <a:t>Since the end goal of this project is to conduct a </a:t>
            </a:r>
            <a:r>
              <a:rPr lang="en-US" dirty="0" err="1" smtClean="0">
                <a:solidFill>
                  <a:schemeClr val="tx1"/>
                </a:solidFill>
              </a:rPr>
              <a:t>backtest</a:t>
            </a:r>
            <a:r>
              <a:rPr lang="en-US" dirty="0" smtClean="0">
                <a:solidFill>
                  <a:schemeClr val="tx1"/>
                </a:solidFill>
              </a:rPr>
              <a:t>, I split up my data with a 70/30 split. The training set ranged from approximately early-1997 to 2011 and the test set included everything from then on.</a:t>
            </a:r>
          </a:p>
          <a:p>
            <a:pPr marL="749808" lvl="1" indent="-457200"/>
            <a:r>
              <a:rPr lang="en-US" dirty="0" smtClean="0">
                <a:solidFill>
                  <a:schemeClr val="tx1"/>
                </a:solidFill>
              </a:rPr>
              <a:t>The training was used to calculate the “population” mean and standard deviation, which was then applied to both sets of data for normalization purposes. This way, look-ahead bias was avoided in my test set.</a:t>
            </a:r>
          </a:p>
          <a:p>
            <a:pPr marL="749808" lvl="1" indent="-457200"/>
            <a:r>
              <a:rPr lang="en-US" dirty="0" smtClean="0">
                <a:solidFill>
                  <a:schemeClr val="tx1"/>
                </a:solidFill>
              </a:rPr>
              <a:t>Note: I thought it would be best to remove all rows where at least 25% of my features were missing, which is why the training set began in 1997.</a:t>
            </a:r>
          </a:p>
          <a:p>
            <a:pPr marL="749808" lvl="1" indent="-457200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3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2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A72F1D"/>
      </a:accent1>
      <a:accent2>
        <a:srgbClr val="F88421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1468</TotalTime>
  <Words>1079</Words>
  <Application>Microsoft Macintosh PowerPoint</Application>
  <PresentationFormat>Widescreen</PresentationFormat>
  <Paragraphs>124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Calibri Light</vt:lpstr>
      <vt:lpstr>Arial</vt:lpstr>
      <vt:lpstr>Retrospect</vt:lpstr>
      <vt:lpstr>PowerPoint Presentation</vt:lpstr>
      <vt:lpstr>Table of Contents</vt:lpstr>
      <vt:lpstr>Overview</vt:lpstr>
      <vt:lpstr>Data Collection</vt:lpstr>
      <vt:lpstr>Economic Indices</vt:lpstr>
      <vt:lpstr>Feature Engineering Process</vt:lpstr>
      <vt:lpstr>Feature Engineering Process</vt:lpstr>
      <vt:lpstr>Feature Engineering Process</vt:lpstr>
      <vt:lpstr>Feature Engineering Process</vt:lpstr>
      <vt:lpstr>Feature Engineering Process</vt:lpstr>
      <vt:lpstr>Sentiment Features</vt:lpstr>
      <vt:lpstr>Growth Features</vt:lpstr>
      <vt:lpstr>Growth Features</vt:lpstr>
      <vt:lpstr>Coincident Features</vt:lpstr>
      <vt:lpstr>Quant-Macro Features</vt:lpstr>
      <vt:lpstr>Inflation Features</vt:lpstr>
      <vt:lpstr>Liquidity Features</vt:lpstr>
      <vt:lpstr>Feature Engineering Process</vt:lpstr>
      <vt:lpstr>Sentiment Indicator</vt:lpstr>
      <vt:lpstr>Growth Indicator</vt:lpstr>
      <vt:lpstr>Coincident Indicator</vt:lpstr>
      <vt:lpstr>Quant-Macro Indicator</vt:lpstr>
      <vt:lpstr>Inflation Indicator</vt:lpstr>
      <vt:lpstr>Liquidity Indicator</vt:lpstr>
      <vt:lpstr>Clustering</vt:lpstr>
      <vt:lpstr>Number of Clusters</vt:lpstr>
      <vt:lpstr>Sentiment Indicator Clustered</vt:lpstr>
      <vt:lpstr>Growth Indicator Clustered</vt:lpstr>
      <vt:lpstr>Coincident Indicator Clustered</vt:lpstr>
      <vt:lpstr>Quant-Macro Indicator Clustered</vt:lpstr>
      <vt:lpstr>Inflation Indicator Clustered</vt:lpstr>
      <vt:lpstr>Liquidity Indicator Clustered</vt:lpstr>
      <vt:lpstr>Quantopian Strategies</vt:lpstr>
      <vt:lpstr>Multi Factor Smart Beta</vt:lpstr>
      <vt:lpstr>Equity Carry</vt:lpstr>
      <vt:lpstr>Equity Momentum</vt:lpstr>
      <vt:lpstr>Value Strategy</vt:lpstr>
      <vt:lpstr>Next Steps</vt:lpstr>
      <vt:lpstr>Backtesting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Prashant Sharma</dc:creator>
  <cp:lastModifiedBy>Aarsh Sachdeva</cp:lastModifiedBy>
  <cp:revision>119</cp:revision>
  <cp:lastPrinted>2017-08-02T16:49:01Z</cp:lastPrinted>
  <dcterms:created xsi:type="dcterms:W3CDTF">2015-10-29T04:24:36Z</dcterms:created>
  <dcterms:modified xsi:type="dcterms:W3CDTF">2017-09-13T14:34:01Z</dcterms:modified>
</cp:coreProperties>
</file>